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8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3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88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C8770722-442A-9B48-B356-EEC39139F6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2FD13C6-0382-F944-B580-BBA28FB6D259}"/>
              </a:ext>
            </a:extLst>
          </p:cNvPr>
          <p:cNvSpPr/>
          <p:nvPr userDrawn="1"/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rgbClr val="001E62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="" xmlns:a16="http://schemas.microsoft.com/office/drawing/2014/main" id="{6CD89B71-1A74-BD41-B44D-9AE97BBD9B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6800" y="275167"/>
            <a:ext cx="10515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3548B2E-5CF2-4140-9A5C-99AFAFFAAE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75168"/>
            <a:ext cx="431800" cy="85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E2336DFF-DF28-3645-9906-3AD6B854B0DD}"/>
              </a:ext>
            </a:extLst>
          </p:cNvPr>
          <p:cNvCxnSpPr/>
          <p:nvPr userDrawn="1"/>
        </p:nvCxnSpPr>
        <p:spPr>
          <a:xfrm>
            <a:off x="878417" y="148167"/>
            <a:ext cx="0" cy="1104900"/>
          </a:xfrm>
          <a:prstGeom prst="line">
            <a:avLst/>
          </a:prstGeom>
          <a:ln w="28575" cmpd="sng">
            <a:solidFill>
              <a:srgbClr val="C1C5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7">
            <a:extLst>
              <a:ext uri="{FF2B5EF4-FFF2-40B4-BE49-F238E27FC236}">
                <a16:creationId xmlns="" xmlns:a16="http://schemas.microsoft.com/office/drawing/2014/main" id="{AA37CCC0-CE5B-0944-807C-D521BF42BE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0" y="6032501"/>
            <a:ext cx="27432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BAD44E77-F1CA-444F-B9C0-46263DBBFA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421957" y="6417477"/>
            <a:ext cx="1653253" cy="26242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85F4507-4A6A-5248-823D-A401392904B0}"/>
              </a:ext>
            </a:extLst>
          </p:cNvPr>
          <p:cNvSpPr/>
          <p:nvPr userDrawn="1"/>
        </p:nvSpPr>
        <p:spPr>
          <a:xfrm>
            <a:off x="1421051" y="6763720"/>
            <a:ext cx="1655064" cy="94279"/>
          </a:xfrm>
          <a:prstGeom prst="rect">
            <a:avLst/>
          </a:prstGeom>
          <a:solidFill>
            <a:srgbClr val="8AC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80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C8770722-442A-9B48-B356-EEC39139F6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2FD13C6-0382-F944-B580-BBA28FB6D259}"/>
              </a:ext>
            </a:extLst>
          </p:cNvPr>
          <p:cNvSpPr/>
          <p:nvPr userDrawn="1"/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rgbClr val="001E62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="" xmlns:a16="http://schemas.microsoft.com/office/drawing/2014/main" id="{6CD89B71-1A74-BD41-B44D-9AE97BBD9B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6800" y="275167"/>
            <a:ext cx="10515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3548B2E-5CF2-4140-9A5C-99AFAFFAAE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75168"/>
            <a:ext cx="431800" cy="85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E2336DFF-DF28-3645-9906-3AD6B854B0DD}"/>
              </a:ext>
            </a:extLst>
          </p:cNvPr>
          <p:cNvCxnSpPr/>
          <p:nvPr userDrawn="1"/>
        </p:nvCxnSpPr>
        <p:spPr>
          <a:xfrm>
            <a:off x="878417" y="148167"/>
            <a:ext cx="0" cy="1104900"/>
          </a:xfrm>
          <a:prstGeom prst="line">
            <a:avLst/>
          </a:prstGeom>
          <a:ln w="28575" cmpd="sng">
            <a:solidFill>
              <a:srgbClr val="C1C5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7">
            <a:extLst>
              <a:ext uri="{FF2B5EF4-FFF2-40B4-BE49-F238E27FC236}">
                <a16:creationId xmlns="" xmlns:a16="http://schemas.microsoft.com/office/drawing/2014/main" id="{AA37CCC0-CE5B-0944-807C-D521BF42BE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0" y="6032501"/>
            <a:ext cx="27432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BAD44E77-F1CA-444F-B9C0-46263DBBFA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421957" y="6417477"/>
            <a:ext cx="1653253" cy="26242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85F4507-4A6A-5248-823D-A401392904B0}"/>
              </a:ext>
            </a:extLst>
          </p:cNvPr>
          <p:cNvSpPr/>
          <p:nvPr userDrawn="1"/>
        </p:nvSpPr>
        <p:spPr>
          <a:xfrm>
            <a:off x="1421051" y="6763720"/>
            <a:ext cx="1655064" cy="94279"/>
          </a:xfrm>
          <a:prstGeom prst="rect">
            <a:avLst/>
          </a:prstGeom>
          <a:solidFill>
            <a:srgbClr val="8AC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85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C8770722-442A-9B48-B356-EEC39139F6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2FD13C6-0382-F944-B580-BBA28FB6D259}"/>
              </a:ext>
            </a:extLst>
          </p:cNvPr>
          <p:cNvSpPr/>
          <p:nvPr userDrawn="1"/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rgbClr val="001E62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="" xmlns:a16="http://schemas.microsoft.com/office/drawing/2014/main" id="{6CD89B71-1A74-BD41-B44D-9AE97BBD9B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6800" y="275167"/>
            <a:ext cx="10515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3548B2E-5CF2-4140-9A5C-99AFAFFAAE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75168"/>
            <a:ext cx="431800" cy="85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E2336DFF-DF28-3645-9906-3AD6B854B0DD}"/>
              </a:ext>
            </a:extLst>
          </p:cNvPr>
          <p:cNvCxnSpPr/>
          <p:nvPr userDrawn="1"/>
        </p:nvCxnSpPr>
        <p:spPr>
          <a:xfrm>
            <a:off x="878417" y="148167"/>
            <a:ext cx="0" cy="1104900"/>
          </a:xfrm>
          <a:prstGeom prst="line">
            <a:avLst/>
          </a:prstGeom>
          <a:ln w="28575" cmpd="sng">
            <a:solidFill>
              <a:srgbClr val="C1C5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7">
            <a:extLst>
              <a:ext uri="{FF2B5EF4-FFF2-40B4-BE49-F238E27FC236}">
                <a16:creationId xmlns="" xmlns:a16="http://schemas.microsoft.com/office/drawing/2014/main" id="{AA37CCC0-CE5B-0944-807C-D521BF42BE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0" y="6032501"/>
            <a:ext cx="27432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BAD44E77-F1CA-444F-B9C0-46263DBBFA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421957" y="6417477"/>
            <a:ext cx="1653253" cy="26242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85F4507-4A6A-5248-823D-A401392904B0}"/>
              </a:ext>
            </a:extLst>
          </p:cNvPr>
          <p:cNvSpPr/>
          <p:nvPr userDrawn="1"/>
        </p:nvSpPr>
        <p:spPr>
          <a:xfrm>
            <a:off x="1421051" y="6763720"/>
            <a:ext cx="1655064" cy="94279"/>
          </a:xfrm>
          <a:prstGeom prst="rect">
            <a:avLst/>
          </a:prstGeom>
          <a:solidFill>
            <a:srgbClr val="8AC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4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6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3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0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2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4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1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7519D-ACF1-4D97-8002-FCD83A5E249A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5C87B-28ED-4845-881E-0FD4F712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3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89578"/>
            <a:ext cx="10515600" cy="39103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Addressing the Dark Side: Risks and Safeguards</a:t>
            </a:r>
            <a:endParaRPr lang="en-US" dirty="0"/>
          </a:p>
        </p:txBody>
      </p:sp>
      <p:pic>
        <p:nvPicPr>
          <p:cNvPr id="3" name="Content Placeholder 9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5097" y="1579208"/>
            <a:ext cx="5357084" cy="4357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800" y="1568971"/>
            <a:ext cx="5068388" cy="4372728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54325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Unprecedented Treatment of Depression and Anxiety in Cancer Patients </a:t>
            </a:r>
            <a:endParaRPr lang="en-US" dirty="0"/>
          </a:p>
        </p:txBody>
      </p:sp>
      <p:pic>
        <p:nvPicPr>
          <p:cNvPr id="3" name="Content Placeholde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262" y="1681773"/>
            <a:ext cx="4695117" cy="39238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4" name="Content Placeholder 6" descr="HAM-D (Depression).tiff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" b="-156"/>
          <a:stretch>
            <a:fillRect/>
          </a:stretch>
        </p:blipFill>
        <p:spPr>
          <a:xfrm>
            <a:off x="5997830" y="2016691"/>
            <a:ext cx="2770632" cy="3772408"/>
          </a:xfrm>
          <a:prstGeom prst="rect">
            <a:avLst/>
          </a:prstGeom>
        </p:spPr>
      </p:pic>
      <p:pic>
        <p:nvPicPr>
          <p:cNvPr id="5" name="Picture 4"/>
          <p:cNvPicPr preferRelativeResize="0">
            <a:picLocks/>
          </p:cNvPicPr>
          <p:nvPr/>
        </p:nvPicPr>
        <p:blipFill rotWithShape="1">
          <a:blip r:embed="rId4"/>
          <a:srcRect b="11781"/>
          <a:stretch/>
        </p:blipFill>
        <p:spPr>
          <a:xfrm>
            <a:off x="8768462" y="2016690"/>
            <a:ext cx="2770632" cy="379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637" y="558946"/>
            <a:ext cx="10515600" cy="39103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Smoking Cessation Rates Substantially Higher than Existing Treatments</a:t>
            </a:r>
            <a:endParaRPr lang="en-US" dirty="0"/>
          </a:p>
        </p:txBody>
      </p:sp>
      <p:pic>
        <p:nvPicPr>
          <p:cNvPr id="5" name="Content Placeholde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white">
          <a:xfrm>
            <a:off x="926925" y="1772727"/>
            <a:ext cx="5369837" cy="3899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xtLst/>
        </p:spPr>
      </p:pic>
      <p:pic>
        <p:nvPicPr>
          <p:cNvPr id="6" name="Content Placeholder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" t="1279" r="1262"/>
          <a:stretch>
            <a:fillRect/>
          </a:stretch>
        </p:blipFill>
        <p:spPr bwMode="auto">
          <a:xfrm>
            <a:off x="6737960" y="1664656"/>
            <a:ext cx="4581394" cy="400725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22967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4147</TotalTime>
  <Words>25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Addressing the Dark Side: Risks and Safeguards</vt:lpstr>
      <vt:lpstr>Unprecedented Treatment of Depression and Anxiety in Cancer Patients </vt:lpstr>
      <vt:lpstr>Smoking Cessation Rates Substantially Higher than Existing Treatments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Candice Richardson (crichardson@milkeninstitute.org)</dc:creator>
  <cp:lastModifiedBy>Matt Johnson</cp:lastModifiedBy>
  <cp:revision>8</cp:revision>
  <dcterms:created xsi:type="dcterms:W3CDTF">2019-04-19T21:35:24Z</dcterms:created>
  <dcterms:modified xsi:type="dcterms:W3CDTF">2019-04-23T20:14:10Z</dcterms:modified>
</cp:coreProperties>
</file>